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8" r:id="rId10"/>
    <p:sldId id="269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90600" y="228600"/>
            <a:ext cx="707469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MODIFIKOVANI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PRORAČUN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FLUKSA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MAGNEĆENJA</a:t>
            </a:r>
            <a:endParaRPr kumimoji="0" lang="sr-Latn-C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I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KOMPENZACIJE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ZASIĆENJA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sr-Latn-C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VEKTORSKI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UPRAVLJANE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ASINHRONE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MAŠINE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62000" y="1600200"/>
            <a:ext cx="5131035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UVOD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19200" y="3456057"/>
            <a:ext cx="72286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MODIFIKOVANI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PRORAČUN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FLUKSA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MAGNEĆENJA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sr-Latn-C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ASINHRONE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MAŠINE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905000" y="4419600"/>
          <a:ext cx="3714750" cy="604837"/>
        </p:xfrm>
        <a:graphic>
          <a:graphicData uri="http://schemas.openxmlformats.org/presentationml/2006/ole">
            <p:oleObj spid="_x0000_s1029" name="Equation" r:id="rId3" imgW="3720960" imgH="60948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828800" y="5486400"/>
          <a:ext cx="4032250" cy="603250"/>
        </p:xfrm>
        <a:graphic>
          <a:graphicData uri="http://schemas.openxmlformats.org/presentationml/2006/ole">
            <p:oleObj spid="_x0000_s1028" name="Equation" r:id="rId4" imgW="4038480" imgH="609480" progId="Equation.DSMT4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62800" y="4648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(1)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39000" y="5562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(2)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20574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Radovi : Struje  i  fluksevi kao varijable stanja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26670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Rad : Levi Vukosavić Vučković</a:t>
            </a:r>
            <a:r>
              <a:rPr lang="en-US" i="1" dirty="0" smtClean="0"/>
              <a:t> </a:t>
            </a:r>
            <a:r>
              <a:rPr lang="sr-Latn-CS" i="1" dirty="0" smtClean="0"/>
              <a:t>: </a:t>
            </a:r>
            <a:r>
              <a:rPr lang="en-US" i="1" dirty="0" smtClean="0"/>
              <a:t>Saturation compensation schemes for vector  controlled induction motor drives</a:t>
            </a:r>
            <a:r>
              <a:rPr lang="sr-Latn-C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  <p:bldP spid="1027" grpId="0"/>
      <p:bldP spid="12" grpId="0"/>
      <p:bldP spid="13" grpId="0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15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0"/>
            <a:ext cx="9448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7. </a:t>
            </a:r>
            <a:r>
              <a:rPr lang="en-US" sz="3200" b="1" dirty="0" err="1" smtClean="0"/>
              <a:t>ZAKLJUČAK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381000" y="15240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Polazeći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fluksa</a:t>
            </a:r>
            <a:r>
              <a:rPr lang="en-US" b="1" dirty="0" smtClean="0"/>
              <a:t> </a:t>
            </a:r>
            <a:r>
              <a:rPr lang="en-US" b="1" dirty="0" err="1" smtClean="0"/>
              <a:t>statora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rotora</a:t>
            </a:r>
            <a:r>
              <a:rPr lang="en-US" b="1" dirty="0" smtClean="0"/>
              <a:t> </a:t>
            </a:r>
            <a:r>
              <a:rPr lang="en-US" b="1" dirty="0" err="1" smtClean="0"/>
              <a:t>razvijen</a:t>
            </a:r>
            <a:r>
              <a:rPr lang="en-US" b="1" dirty="0" smtClean="0"/>
              <a:t>  je </a:t>
            </a:r>
            <a:r>
              <a:rPr lang="en-US" b="1" dirty="0" err="1" smtClean="0"/>
              <a:t>metod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proračun</a:t>
            </a:r>
            <a:r>
              <a:rPr lang="en-US" b="1" dirty="0" smtClean="0"/>
              <a:t> </a:t>
            </a:r>
            <a:r>
              <a:rPr lang="en-US" b="1" dirty="0" err="1" smtClean="0"/>
              <a:t>fluksa</a:t>
            </a:r>
            <a:r>
              <a:rPr lang="en-US" b="1" dirty="0" smtClean="0"/>
              <a:t> </a:t>
            </a:r>
            <a:r>
              <a:rPr lang="en-US" b="1" dirty="0" err="1" smtClean="0"/>
              <a:t>magnećenja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asinhroni</a:t>
            </a:r>
            <a:r>
              <a:rPr lang="en-US" b="1" dirty="0" smtClean="0"/>
              <a:t> motor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57200" y="2413338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b="1" dirty="0" smtClean="0"/>
              <a:t>K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proračuna</a:t>
            </a:r>
            <a:r>
              <a:rPr lang="en-US" b="1" dirty="0" smtClean="0"/>
              <a:t> </a:t>
            </a:r>
            <a:r>
              <a:rPr lang="en-US" b="1" dirty="0" err="1" smtClean="0"/>
              <a:t>veličina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potrebe</a:t>
            </a:r>
            <a:r>
              <a:rPr lang="en-US" b="1" dirty="0" smtClean="0"/>
              <a:t> </a:t>
            </a:r>
            <a:r>
              <a:rPr lang="en-US" b="1" dirty="0" err="1" smtClean="0"/>
              <a:t>vektorskog</a:t>
            </a:r>
            <a:r>
              <a:rPr lang="en-US" b="1" dirty="0" smtClean="0"/>
              <a:t> </a:t>
            </a:r>
            <a:r>
              <a:rPr lang="en-US" b="1" dirty="0" err="1" smtClean="0"/>
              <a:t>upravljanja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kompenzacijom</a:t>
            </a:r>
            <a:r>
              <a:rPr lang="en-US" b="1" dirty="0" smtClean="0"/>
              <a:t> </a:t>
            </a:r>
            <a:r>
              <a:rPr lang="en-US" b="1" dirty="0" err="1" smtClean="0"/>
              <a:t>zasićenja</a:t>
            </a:r>
            <a:r>
              <a:rPr lang="en-US" b="1" dirty="0" smtClean="0"/>
              <a:t>, do </a:t>
            </a:r>
            <a:r>
              <a:rPr lang="en-US" b="1" dirty="0" err="1" smtClean="0"/>
              <a:t>sada</a:t>
            </a:r>
            <a:r>
              <a:rPr lang="en-US" b="1" dirty="0" smtClean="0"/>
              <a:t>,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polazni</a:t>
            </a:r>
            <a:r>
              <a:rPr lang="en-US" b="1" dirty="0" smtClean="0"/>
              <a:t> </a:t>
            </a:r>
            <a:r>
              <a:rPr lang="en-US" b="1" dirty="0" err="1" smtClean="0"/>
              <a:t>podaci</a:t>
            </a:r>
            <a:r>
              <a:rPr lang="en-US" b="1" dirty="0" smtClean="0"/>
              <a:t> </a:t>
            </a:r>
            <a:r>
              <a:rPr lang="en-US" b="1" dirty="0" err="1" smtClean="0"/>
              <a:t>nisu</a:t>
            </a:r>
            <a:r>
              <a:rPr lang="en-US" b="1" dirty="0" smtClean="0"/>
              <a:t> </a:t>
            </a:r>
            <a:r>
              <a:rPr lang="en-US" b="1" dirty="0" err="1" smtClean="0"/>
              <a:t>korist</a:t>
            </a:r>
            <a:r>
              <a:rPr lang="sr-Latn-CS" b="1" dirty="0" smtClean="0"/>
              <a:t>ene</a:t>
            </a:r>
            <a:r>
              <a:rPr lang="en-US" b="1" dirty="0" smtClean="0"/>
              <a:t> </a:t>
            </a:r>
            <a:r>
              <a:rPr lang="en-US" b="1" dirty="0" err="1" smtClean="0"/>
              <a:t>komponente</a:t>
            </a:r>
            <a:r>
              <a:rPr lang="en-US" b="1" dirty="0" smtClean="0"/>
              <a:t> </a:t>
            </a:r>
            <a:r>
              <a:rPr lang="en-US" b="1" dirty="0" err="1" smtClean="0"/>
              <a:t>statorskog</a:t>
            </a:r>
            <a:r>
              <a:rPr lang="en-US" b="1" dirty="0" smtClean="0"/>
              <a:t> </a:t>
            </a:r>
            <a:r>
              <a:rPr lang="en-US" b="1" dirty="0" err="1" smtClean="0"/>
              <a:t>fluksa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mjerni</a:t>
            </a:r>
            <a:r>
              <a:rPr lang="en-US" b="1" dirty="0" smtClean="0"/>
              <a:t> </a:t>
            </a:r>
            <a:r>
              <a:rPr lang="en-US" b="1" dirty="0" err="1" smtClean="0"/>
              <a:t>podatak</a:t>
            </a:r>
            <a:r>
              <a:rPr lang="en-US" b="1" dirty="0" smtClean="0"/>
              <a:t> o </a:t>
            </a:r>
            <a:r>
              <a:rPr lang="en-US" b="1" dirty="0" err="1" smtClean="0"/>
              <a:t>brzini</a:t>
            </a:r>
            <a:r>
              <a:rPr lang="en-US" b="1" dirty="0" smtClean="0"/>
              <a:t> </a:t>
            </a:r>
            <a:r>
              <a:rPr lang="en-US" b="1" dirty="0" err="1" smtClean="0"/>
              <a:t>rotora</a:t>
            </a:r>
            <a:r>
              <a:rPr lang="en-US" b="1" dirty="0" smtClean="0"/>
              <a:t> </a:t>
            </a:r>
            <a:r>
              <a:rPr lang="en-US" b="1" dirty="0" err="1" smtClean="0"/>
              <a:t>asinhrone</a:t>
            </a:r>
            <a:r>
              <a:rPr lang="en-US" b="1" dirty="0" smtClean="0"/>
              <a:t> </a:t>
            </a:r>
            <a:r>
              <a:rPr lang="en-US" b="1" dirty="0" err="1" smtClean="0"/>
              <a:t>mašine</a:t>
            </a:r>
            <a:r>
              <a:rPr lang="en-US" b="1" dirty="0" smtClean="0"/>
              <a:t>. 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457200" y="3810000"/>
            <a:ext cx="800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Model </a:t>
            </a:r>
            <a:r>
              <a:rPr lang="en-US" b="1" dirty="0" err="1" smtClean="0"/>
              <a:t>vektorskog</a:t>
            </a:r>
            <a:r>
              <a:rPr lang="en-US" b="1" dirty="0" smtClean="0"/>
              <a:t> </a:t>
            </a:r>
            <a:r>
              <a:rPr lang="en-US" b="1" dirty="0" err="1" smtClean="0"/>
              <a:t>upravljanja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kompenzacijom</a:t>
            </a:r>
            <a:r>
              <a:rPr lang="en-US" b="1" dirty="0" smtClean="0"/>
              <a:t> </a:t>
            </a:r>
            <a:r>
              <a:rPr lang="en-US" b="1" dirty="0" err="1" smtClean="0"/>
              <a:t>zasićenja</a:t>
            </a:r>
            <a:r>
              <a:rPr lang="en-US" b="1" dirty="0" smtClean="0"/>
              <a:t> </a:t>
            </a:r>
            <a:r>
              <a:rPr lang="en-US" b="1" dirty="0" err="1" smtClean="0"/>
              <a:t>razvijen</a:t>
            </a:r>
            <a:r>
              <a:rPr lang="en-US" b="1" dirty="0" smtClean="0"/>
              <a:t> u </a:t>
            </a:r>
            <a:r>
              <a:rPr lang="en-US" b="1" dirty="0" err="1" smtClean="0"/>
              <a:t>Matlabu-Simulinku</a:t>
            </a:r>
            <a:r>
              <a:rPr lang="en-US" b="1" dirty="0" smtClean="0"/>
              <a:t> </a:t>
            </a:r>
            <a:r>
              <a:rPr lang="en-US" b="1" dirty="0" err="1" smtClean="0"/>
              <a:t>daje</a:t>
            </a:r>
            <a:r>
              <a:rPr lang="en-US" b="1" dirty="0" smtClean="0"/>
              <a:t> </a:t>
            </a:r>
            <a:r>
              <a:rPr lang="en-US" b="1" dirty="0" err="1" smtClean="0"/>
              <a:t>varijable</a:t>
            </a:r>
            <a:r>
              <a:rPr lang="en-US" b="1" dirty="0" smtClean="0"/>
              <a:t> </a:t>
            </a:r>
            <a:r>
              <a:rPr lang="en-US" b="1" dirty="0" err="1" smtClean="0"/>
              <a:t>stanja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izlazne</a:t>
            </a:r>
            <a:r>
              <a:rPr lang="en-US" b="1" dirty="0" smtClean="0"/>
              <a:t> </a:t>
            </a:r>
            <a:r>
              <a:rPr lang="en-US" b="1" dirty="0" err="1" smtClean="0"/>
              <a:t>veličine</a:t>
            </a:r>
            <a:r>
              <a:rPr lang="en-US" b="1" dirty="0" smtClean="0"/>
              <a:t> </a:t>
            </a:r>
            <a:r>
              <a:rPr lang="en-US" b="1" dirty="0" err="1" smtClean="0"/>
              <a:t>koje</a:t>
            </a:r>
            <a:r>
              <a:rPr lang="en-US" b="1" dirty="0" smtClean="0"/>
              <a:t> </a:t>
            </a:r>
            <a:r>
              <a:rPr lang="en-US" b="1" dirty="0" err="1" smtClean="0"/>
              <a:t>veoma</a:t>
            </a:r>
            <a:r>
              <a:rPr lang="en-US" b="1" dirty="0" smtClean="0"/>
              <a:t> </a:t>
            </a:r>
            <a:r>
              <a:rPr lang="en-US" b="1" dirty="0" err="1" smtClean="0"/>
              <a:t>dobro</a:t>
            </a:r>
            <a:r>
              <a:rPr lang="en-US" b="1" dirty="0" smtClean="0"/>
              <a:t> prate </a:t>
            </a:r>
            <a:r>
              <a:rPr lang="en-US" b="1" dirty="0" err="1" smtClean="0"/>
              <a:t>referentne</a:t>
            </a:r>
            <a:r>
              <a:rPr lang="en-US" b="1" dirty="0" smtClean="0"/>
              <a:t> </a:t>
            </a:r>
            <a:r>
              <a:rPr lang="en-US" b="1" dirty="0" err="1" smtClean="0"/>
              <a:t>vrednosti</a:t>
            </a:r>
            <a:endParaRPr lang="en-US" b="1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81000" y="4953000"/>
            <a:ext cx="837328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b="1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reba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ponovo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istaći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modifikovani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proračun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veličina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vektorsko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upravljanje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zasićenjem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kojim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se,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polazeći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od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komponenti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fluksa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statora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mjernog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podatka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brzini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rotora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obezbjeđuje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kontrola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napojnog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napona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statora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asinhronog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motora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generatora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 time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upravljanje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samom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mašinom</a:t>
            </a:r>
            <a:r>
              <a:rPr kumimoji="0" lang="sr-Latn-C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2150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Pitanja</a:t>
            </a:r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477295" y="1219200"/>
            <a:ext cx="81483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Ako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primjena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predloženog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proračuna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vektorskog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upravljanja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podrazumijeva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r-Latn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mjerenje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flukseva umjesto struja statora (da bi se izbjegle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transformacije struja u flukseve), u kojoj mjeri je ona ograničena s obzirom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da su strujni senzori pouzdaniji i pristupačniji od senzora fluksa?</a:t>
            </a:r>
            <a:endParaRPr kumimoji="0" lang="sr-Latn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7432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Korištenjem flukseva kao varijabli stanja može se izbjeći proračun krivih statičke  i dinamičke induktivnosti. S obzirom da se dinamička induktivnost definiše izrazom</a:t>
            </a:r>
            <a:endParaRPr lang="en-US" dirty="0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3238500" y="3657600"/>
          <a:ext cx="2946400" cy="812800"/>
        </p:xfrm>
        <a:graphic>
          <a:graphicData uri="http://schemas.openxmlformats.org/presentationml/2006/ole">
            <p:oleObj spid="_x0000_s22532" name="Equation" r:id="rId3" imgW="2946240" imgH="81252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" y="46482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Očigledno je da  kriva Fm(im)  mora da bude jednoznačna diferencijabilna u svakoj tački. Time se onemogućava korištenje parcijalno-linearne  funkcije fluksa, koja nije diferencijabilna na dodiru dvije linearne sekcije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58674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Zato se ovdje mora dobiti analitička kriva nekom od metoda interpolacije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530" grpId="0"/>
      <p:bldP spid="8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381000"/>
            <a:ext cx="8077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2.  Koliko vjerno se korišćenom </a:t>
            </a:r>
            <a:r>
              <a:rPr kumimoji="0" lang="sr-Latn-C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tangentnom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krivom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može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predstaviti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nelinearna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karakteristika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magnećenja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bi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primjenom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neke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komple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snije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funkcije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upravljanju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asinhronom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mašinom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bilo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moguće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postići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značajnije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poboljšanje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performansi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sistema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dinamičkog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odziva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stepena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korisnog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dejstva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sl.)?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2098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Radi se o arctg krivoj. Da bi se pokazalo koliko dobro ona aproksimira eksperimentalne podatke ona je data grafički u radu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1242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Postoji veliki broj radova u kojima se navode analitičke forme krivih za aproksimaciju nelinearne karakteristike mašine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41910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Posebno zanimljiva je “Frolihova kriva” koja ima sledeću formu </a:t>
            </a:r>
            <a:endParaRPr lang="en-US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051050" y="4864100"/>
          <a:ext cx="4483100" cy="381000"/>
        </p:xfrm>
        <a:graphic>
          <a:graphicData uri="http://schemas.openxmlformats.org/presentationml/2006/ole">
            <p:oleObj spid="_x0000_s23554" name="Equation" r:id="rId3" imgW="4483080" imgH="38088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54102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Primjena  Frolihove </a:t>
            </a:r>
            <a:r>
              <a:rPr lang="sr-Latn-CS" dirty="0" smtClean="0"/>
              <a:t>koja ispunjava uslove da: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58674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1. Prolazi kroz dvije susjedne tačke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62484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2</a:t>
            </a:r>
            <a:r>
              <a:rPr lang="sr-Latn-CS" dirty="0" smtClean="0"/>
              <a:t>. Dvije susjedne Frolihove krive imaju jednake prve izvode u zajedničkoj tački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0" grpId="0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819400" y="1143000"/>
          <a:ext cx="2813050" cy="792163"/>
        </p:xfrm>
        <a:graphic>
          <a:graphicData uri="http://schemas.openxmlformats.org/presentationml/2006/ole">
            <p:oleObj spid="_x0000_s14338" name="Equation" r:id="rId3" imgW="2806560" imgH="787320" progId="Equation.DSMT4">
              <p:embed/>
            </p:oleObj>
          </a:graphicData>
        </a:graphic>
      </p:graphicFrame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2895600" y="2286000"/>
          <a:ext cx="2813050" cy="793750"/>
        </p:xfrm>
        <a:graphic>
          <a:graphicData uri="http://schemas.openxmlformats.org/presentationml/2006/ole">
            <p:oleObj spid="_x0000_s14337" name="Equation" r:id="rId4" imgW="2806560" imgH="787320" progId="Equation.DSMT4">
              <p:embed/>
            </p:oleObj>
          </a:graphicData>
        </a:graphic>
      </p:graphicFrame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2895600" y="3810000"/>
          <a:ext cx="2789237" cy="609600"/>
        </p:xfrm>
        <a:graphic>
          <a:graphicData uri="http://schemas.openxmlformats.org/presentationml/2006/ole">
            <p:oleObj spid="_x0000_s14342" name="Equation" r:id="rId5" imgW="2793960" imgH="609480" progId="Equation.DSMT4">
              <p:embed/>
            </p:oleObj>
          </a:graphicData>
        </a:graphic>
      </p:graphicFrame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3581400" y="4876800"/>
          <a:ext cx="1392237" cy="541337"/>
        </p:xfrm>
        <a:graphic>
          <a:graphicData uri="http://schemas.openxmlformats.org/presentationml/2006/ole">
            <p:oleObj spid="_x0000_s14344" name="Equation" r:id="rId6" imgW="1396800" imgH="54576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9600" y="6096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Relacije za flukseve statora i rotora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32766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Elektromagnetski momenat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44196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Jednačina mehaničkog sistema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6019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400" b="1" dirty="0" smtClean="0"/>
              <a:t>Očigledno je neophodno definisati zasićeni međusobni  fluks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09600" y="54864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Na osnovu prethodnih relacija se modeluje   asinhrona mašina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28600" y="0"/>
          <a:ext cx="3657600" cy="6324601"/>
        </p:xfrm>
        <a:graphic>
          <a:graphicData uri="http://schemas.openxmlformats.org/presentationml/2006/ole">
            <p:oleObj spid="_x0000_s15361" name="AutoCAD Drawing" r:id="rId3" imgW="2857500" imgH="5305425" progId="AutoCAD.Drawing.18">
              <p:embed/>
            </p:oleObj>
          </a:graphicData>
        </a:graphic>
      </p:graphicFrame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172200"/>
            <a:ext cx="487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Slika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Proračun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fluksa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magnećenja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4267200" y="457200"/>
          <a:ext cx="4546600" cy="635000"/>
        </p:xfrm>
        <a:graphic>
          <a:graphicData uri="http://schemas.openxmlformats.org/presentationml/2006/ole">
            <p:oleObj spid="_x0000_s15365" name="Equation" r:id="rId4" imgW="4546440" imgH="634680" progId="Equation.DSMT4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4108450" y="1143000"/>
          <a:ext cx="5035550" cy="698500"/>
        </p:xfrm>
        <a:graphic>
          <a:graphicData uri="http://schemas.openxmlformats.org/presentationml/2006/ole">
            <p:oleObj spid="_x0000_s15364" name="Equation" r:id="rId5" imgW="5041800" imgH="698400" progId="Equation.DSMT4">
              <p:embed/>
            </p:oleObj>
          </a:graphicData>
        </a:graphic>
      </p:graphicFrame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5029200" y="2057400"/>
          <a:ext cx="2570163" cy="655637"/>
        </p:xfrm>
        <a:graphic>
          <a:graphicData uri="http://schemas.openxmlformats.org/presentationml/2006/ole">
            <p:oleObj spid="_x0000_s15369" name="Equation" r:id="rId6" imgW="2565360" imgH="660240" progId="Equation.DSMT4">
              <p:embed/>
            </p:oleObj>
          </a:graphicData>
        </a:graphic>
      </p:graphicFrame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4495800" y="2819400"/>
          <a:ext cx="3155950" cy="439737"/>
        </p:xfrm>
        <a:graphic>
          <a:graphicData uri="http://schemas.openxmlformats.org/presentationml/2006/ole">
            <p:oleObj spid="_x0000_s15371" name="Equation" r:id="rId7" imgW="3162240" imgH="444240" progId="Equation.DSMT4">
              <p:embed/>
            </p:oleObj>
          </a:graphicData>
        </a:graphic>
      </p:graphicFrame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5181600" y="3505200"/>
          <a:ext cx="2214563" cy="685800"/>
        </p:xfrm>
        <a:graphic>
          <a:graphicData uri="http://schemas.openxmlformats.org/presentationml/2006/ole">
            <p:oleObj spid="_x0000_s15374" name="Equation" r:id="rId8" imgW="2209680" imgH="685800" progId="Equation.DSMT4">
              <p:embed/>
            </p:oleObj>
          </a:graphicData>
        </a:graphic>
      </p:graphicFrame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5334000" y="4343400"/>
          <a:ext cx="2179637" cy="685800"/>
        </p:xfrm>
        <a:graphic>
          <a:graphicData uri="http://schemas.openxmlformats.org/presentationml/2006/ole">
            <p:oleObj spid="_x0000_s15373" name="Equation" r:id="rId9" imgW="2184120" imgH="685800" progId="Equation.DSMT4">
              <p:embed/>
            </p:oleObj>
          </a:graphicData>
        </a:graphic>
      </p:graphicFrame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80" name="Object 20"/>
          <p:cNvGraphicFramePr>
            <a:graphicFrameLocks noChangeAspect="1"/>
          </p:cNvGraphicFramePr>
          <p:nvPr/>
        </p:nvGraphicFramePr>
        <p:xfrm>
          <a:off x="5562600" y="5486400"/>
          <a:ext cx="2616200" cy="334963"/>
        </p:xfrm>
        <a:graphic>
          <a:graphicData uri="http://schemas.openxmlformats.org/presentationml/2006/ole">
            <p:oleObj spid="_x0000_s15380" name="Equation" r:id="rId10" imgW="2616120" imgH="330120" progId="Equation.DSMT4">
              <p:embed/>
            </p:oleObj>
          </a:graphicData>
        </a:graphic>
      </p:graphicFrame>
      <p:graphicFrame>
        <p:nvGraphicFramePr>
          <p:cNvPr id="15379" name="Object 19"/>
          <p:cNvGraphicFramePr>
            <a:graphicFrameLocks noChangeAspect="1"/>
          </p:cNvGraphicFramePr>
          <p:nvPr/>
        </p:nvGraphicFramePr>
        <p:xfrm>
          <a:off x="5638800" y="6019800"/>
          <a:ext cx="2584450" cy="334963"/>
        </p:xfrm>
        <a:graphic>
          <a:graphicData uri="http://schemas.openxmlformats.org/presentationml/2006/ole">
            <p:oleObj spid="_x0000_s15379" name="Equation" r:id="rId11" imgW="2577960" imgH="330120" progId="Equation.DSMT4">
              <p:embed/>
            </p:oleObj>
          </a:graphicData>
        </a:graphic>
      </p:graphicFrame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72000" y="50292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/>
              <a:t>Zasićeni fluks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" y="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800" b="1" dirty="0" smtClean="0"/>
              <a:t>Proračun zasićenog fluksa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3. </a:t>
            </a:r>
            <a:r>
              <a:rPr lang="en-US" sz="2800" b="1" dirty="0" err="1" smtClean="0"/>
              <a:t>MODIFIKOVANO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VEKTORSKO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UPRAVLJANJE</a:t>
            </a:r>
            <a:r>
              <a:rPr lang="en-US" sz="2800" b="1" dirty="0" smtClean="0"/>
              <a:t> SA </a:t>
            </a:r>
            <a:r>
              <a:rPr lang="en-US" sz="2800" b="1" dirty="0" err="1" smtClean="0"/>
              <a:t>KOMPENZACIJOM</a:t>
            </a:r>
            <a:r>
              <a:rPr lang="en-US" sz="2800" b="1" dirty="0" smtClean="0"/>
              <a:t>  </a:t>
            </a:r>
            <a:r>
              <a:rPr lang="en-US" sz="2800" b="1" dirty="0" err="1" smtClean="0"/>
              <a:t>ZASIĆENJA</a:t>
            </a:r>
            <a:r>
              <a:rPr lang="en-US" sz="2800" b="1" dirty="0" smtClean="0"/>
              <a:t> </a:t>
            </a:r>
            <a:endParaRPr lang="en-US" sz="2800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3886200" y="1752600"/>
          <a:ext cx="2598737" cy="596900"/>
        </p:xfrm>
        <a:graphic>
          <a:graphicData uri="http://schemas.openxmlformats.org/presentationml/2006/ole">
            <p:oleObj spid="_x0000_s16385" name="Equation" r:id="rId3" imgW="2603160" imgH="596880" progId="Equation.DSMT4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352800" y="2590800"/>
          <a:ext cx="1709737" cy="665163"/>
        </p:xfrm>
        <a:graphic>
          <a:graphicData uri="http://schemas.openxmlformats.org/presentationml/2006/ole">
            <p:oleObj spid="_x0000_s16388" name="Equation" r:id="rId4" imgW="1714320" imgH="660240" progId="Equation.DSMT4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5791200" y="2514600"/>
          <a:ext cx="1389063" cy="665163"/>
        </p:xfrm>
        <a:graphic>
          <a:graphicData uri="http://schemas.openxmlformats.org/presentationml/2006/ole">
            <p:oleObj spid="_x0000_s16387" name="Equation" r:id="rId5" imgW="1384200" imgH="660240" progId="Equation.DSMT4">
              <p:embed/>
            </p:oleObj>
          </a:graphicData>
        </a:graphic>
      </p:graphicFrame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3429000" y="3733800"/>
          <a:ext cx="2597150" cy="635000"/>
        </p:xfrm>
        <a:graphic>
          <a:graphicData uri="http://schemas.openxmlformats.org/presentationml/2006/ole">
            <p:oleObj spid="_x0000_s16392" name="Equation" r:id="rId6" imgW="2590560" imgH="634680" progId="Equation.DSMT4">
              <p:embed/>
            </p:oleObj>
          </a:graphicData>
        </a:graphic>
      </p:graphicFrame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3352800" y="4648200"/>
          <a:ext cx="2889250" cy="635000"/>
        </p:xfrm>
        <a:graphic>
          <a:graphicData uri="http://schemas.openxmlformats.org/presentationml/2006/ole">
            <p:oleObj spid="_x0000_s16394" name="Equation" r:id="rId7" imgW="2882880" imgH="634680" progId="Equation.DSMT4">
              <p:embed/>
            </p:oleObj>
          </a:graphicData>
        </a:graphic>
      </p:graphicFrame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3733800" y="5715000"/>
          <a:ext cx="1925637" cy="635000"/>
        </p:xfrm>
        <a:graphic>
          <a:graphicData uri="http://schemas.openxmlformats.org/presentationml/2006/ole">
            <p:oleObj spid="_x0000_s16396" name="Equation" r:id="rId8" imgW="1930320" imgH="634680" progId="Equation.DSMT4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33400" y="12192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Iz uslova poklapanja rotorskog fluksa sa “d”osom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" y="2133600"/>
            <a:ext cx="259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Struje rotora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3276600"/>
            <a:ext cx="259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Fluks rotora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" y="4343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Klizanje</a:t>
            </a:r>
            <a:r>
              <a:rPr lang="sr-Latn-CS" dirty="0" smtClean="0"/>
              <a:t>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9600" y="5334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Elektromagnetski momenat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5.         NAPON NAPAJANJA VEKTORSKI UPRAVLJANE ASINHRONE MAŠINE</a:t>
            </a:r>
            <a:endParaRPr lang="en-US" sz="2800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286000" y="1981200"/>
          <a:ext cx="3702050" cy="698500"/>
        </p:xfrm>
        <a:graphic>
          <a:graphicData uri="http://schemas.openxmlformats.org/presentationml/2006/ole">
            <p:oleObj spid="_x0000_s17410" name="Equation" r:id="rId3" imgW="3708360" imgH="698400" progId="Equation.DSMT4">
              <p:embed/>
            </p:oleObj>
          </a:graphicData>
        </a:graphic>
      </p:graphicFrame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2362200" y="2819400"/>
          <a:ext cx="3663950" cy="698500"/>
        </p:xfrm>
        <a:graphic>
          <a:graphicData uri="http://schemas.openxmlformats.org/presentationml/2006/ole">
            <p:oleObj spid="_x0000_s17409" name="Equation" r:id="rId4" imgW="3657600" imgH="698400" progId="Equation.DSMT4">
              <p:embed/>
            </p:oleObj>
          </a:graphicData>
        </a:graphic>
      </p:graphicFrame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38100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/>
              <a:t>Dinamičke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komponente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napona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napajanja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statora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vektorske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kontrole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dobićemo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kroz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regulaciju</a:t>
            </a:r>
            <a:r>
              <a:rPr lang="en-US" sz="2400" b="1" dirty="0" smtClean="0"/>
              <a:t>: </a:t>
            </a:r>
            <a:endParaRPr lang="sr-Latn-CS" sz="2400" b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85800" y="48006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err="1" smtClean="0"/>
              <a:t>fluksa</a:t>
            </a:r>
            <a:r>
              <a:rPr lang="en-US" b="1" dirty="0" smtClean="0"/>
              <a:t> </a:t>
            </a:r>
            <a:r>
              <a:rPr lang="en-US" b="1" dirty="0" err="1" smtClean="0"/>
              <a:t>rotora</a:t>
            </a:r>
            <a:r>
              <a:rPr lang="en-US" b="1" dirty="0" smtClean="0"/>
              <a:t> </a:t>
            </a:r>
            <a:r>
              <a:rPr lang="en-US" b="1" dirty="0" err="1" smtClean="0"/>
              <a:t>po</a:t>
            </a:r>
            <a:r>
              <a:rPr lang="en-US" b="1" dirty="0" smtClean="0"/>
              <a:t> d-</a:t>
            </a:r>
            <a:r>
              <a:rPr lang="en-US" b="1" dirty="0" err="1" smtClean="0"/>
              <a:t>osi</a:t>
            </a:r>
            <a:r>
              <a:rPr lang="en-US" b="1" dirty="0" smtClean="0"/>
              <a:t> </a:t>
            </a:r>
            <a:r>
              <a:rPr lang="en-US" b="1" dirty="0" err="1" smtClean="0"/>
              <a:t>preko</a:t>
            </a:r>
            <a:r>
              <a:rPr lang="en-US" b="1" dirty="0" smtClean="0"/>
              <a:t> PI </a:t>
            </a:r>
            <a:r>
              <a:rPr lang="en-US" b="1" dirty="0" err="1" smtClean="0"/>
              <a:t>regulatora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referentnu</a:t>
            </a:r>
            <a:r>
              <a:rPr lang="en-US" b="1" dirty="0" smtClean="0"/>
              <a:t> </a:t>
            </a:r>
            <a:r>
              <a:rPr lang="en-US" b="1" dirty="0" err="1" smtClean="0"/>
              <a:t>vrednost</a:t>
            </a:r>
            <a:r>
              <a:rPr lang="en-US" dirty="0" smtClean="0"/>
              <a:t>, </a:t>
            </a:r>
            <a:endParaRPr lang="sr-Latn-C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28600" y="1371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Stacionarne vrednosti napona napajanja</a:t>
            </a:r>
            <a:endParaRPr lang="en-US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685800" y="5410200"/>
            <a:ext cx="800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sr-Latn-CS" b="1" dirty="0" smtClean="0"/>
              <a:t>2. </a:t>
            </a:r>
            <a:r>
              <a:rPr lang="en-US" b="1" dirty="0" err="1" smtClean="0"/>
              <a:t>promjenljive</a:t>
            </a:r>
            <a:r>
              <a:rPr lang="en-US" b="1" dirty="0" smtClean="0"/>
              <a:t> </a:t>
            </a:r>
            <a:r>
              <a:rPr lang="en-US" b="1" dirty="0" err="1" smtClean="0"/>
              <a:t>brzine</a:t>
            </a:r>
            <a:r>
              <a:rPr lang="en-US" b="1" dirty="0" smtClean="0"/>
              <a:t> </a:t>
            </a:r>
            <a:r>
              <a:rPr lang="en-US" b="1" dirty="0" err="1" smtClean="0"/>
              <a:t>rotora</a:t>
            </a:r>
            <a:r>
              <a:rPr lang="en-US" b="1" dirty="0" smtClean="0"/>
              <a:t> </a:t>
            </a:r>
            <a:r>
              <a:rPr lang="en-US" b="1" dirty="0" err="1" smtClean="0"/>
              <a:t>po</a:t>
            </a:r>
            <a:r>
              <a:rPr lang="en-US" b="1" dirty="0" smtClean="0"/>
              <a:t> q-</a:t>
            </a:r>
            <a:r>
              <a:rPr lang="en-US" b="1" dirty="0" err="1" smtClean="0"/>
              <a:t>osi</a:t>
            </a:r>
            <a:r>
              <a:rPr lang="en-US" b="1" dirty="0" smtClean="0"/>
              <a:t> </a:t>
            </a:r>
            <a:r>
              <a:rPr lang="en-US" b="1" dirty="0" err="1" smtClean="0"/>
              <a:t>preko</a:t>
            </a:r>
            <a:r>
              <a:rPr lang="en-US" b="1" dirty="0" smtClean="0"/>
              <a:t> </a:t>
            </a:r>
            <a:r>
              <a:rPr lang="en-US" b="1" dirty="0" err="1" smtClean="0"/>
              <a:t>prvog</a:t>
            </a:r>
            <a:r>
              <a:rPr lang="en-US" b="1" dirty="0" smtClean="0"/>
              <a:t> PI </a:t>
            </a:r>
            <a:r>
              <a:rPr lang="en-US" b="1" dirty="0" err="1" smtClean="0"/>
              <a:t>regulatora</a:t>
            </a:r>
            <a:r>
              <a:rPr lang="en-US" b="1" dirty="0" smtClean="0"/>
              <a:t> </a:t>
            </a:r>
            <a:endParaRPr lang="sr-Latn-CS" b="1" dirty="0" smtClean="0"/>
          </a:p>
          <a:p>
            <a:pPr marL="342900" indent="-342900"/>
            <a:r>
              <a:rPr lang="sr-Latn-CS" b="1" dirty="0" smtClean="0"/>
              <a:t> </a:t>
            </a:r>
            <a:r>
              <a:rPr lang="sr-Latn-CS" b="1" dirty="0" smtClean="0"/>
              <a:t>  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promjenljivog</a:t>
            </a:r>
            <a:r>
              <a:rPr lang="en-US" b="1" dirty="0" smtClean="0"/>
              <a:t> </a:t>
            </a:r>
            <a:r>
              <a:rPr lang="en-US" b="1" dirty="0" err="1" smtClean="0"/>
              <a:t>elektromagnetskog</a:t>
            </a:r>
            <a:r>
              <a:rPr lang="en-US" b="1" dirty="0" smtClean="0"/>
              <a:t> </a:t>
            </a:r>
            <a:r>
              <a:rPr lang="en-US" b="1" dirty="0" err="1" smtClean="0"/>
              <a:t>momenta</a:t>
            </a:r>
            <a:r>
              <a:rPr lang="en-US" b="1" dirty="0" smtClean="0"/>
              <a:t> </a:t>
            </a:r>
            <a:r>
              <a:rPr lang="en-US" b="1" dirty="0" err="1" smtClean="0"/>
              <a:t>preko</a:t>
            </a:r>
            <a:r>
              <a:rPr lang="en-US" b="1" dirty="0" smtClean="0"/>
              <a:t> </a:t>
            </a:r>
            <a:r>
              <a:rPr lang="en-US" b="1" dirty="0" err="1" smtClean="0"/>
              <a:t>drugog</a:t>
            </a:r>
            <a:r>
              <a:rPr lang="en-US" b="1" dirty="0" smtClean="0"/>
              <a:t> </a:t>
            </a:r>
            <a:r>
              <a:rPr lang="en-US" b="1" dirty="0" err="1" smtClean="0"/>
              <a:t>redno</a:t>
            </a:r>
            <a:r>
              <a:rPr lang="en-US" b="1" dirty="0" smtClean="0"/>
              <a:t> </a:t>
            </a:r>
            <a:r>
              <a:rPr lang="en-US" b="1" dirty="0" err="1" smtClean="0"/>
              <a:t>vezanog</a:t>
            </a:r>
            <a:r>
              <a:rPr lang="en-US" b="1" dirty="0" smtClean="0"/>
              <a:t> PI </a:t>
            </a:r>
            <a:r>
              <a:rPr lang="en-US" b="1" dirty="0" err="1" smtClean="0"/>
              <a:t>regulatora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 smtClean="0"/>
              <a:t>6.  </a:t>
            </a:r>
            <a:r>
              <a:rPr lang="en-US" sz="3100" b="1" dirty="0" err="1" smtClean="0"/>
              <a:t>NELINEARNA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MAGNETSKA</a:t>
            </a:r>
            <a:r>
              <a:rPr lang="sr-Latn-CS" sz="3100" b="1" dirty="0" smtClean="0"/>
              <a:t> </a:t>
            </a:r>
            <a:r>
              <a:rPr lang="en-US" sz="3100" b="1" dirty="0" err="1" smtClean="0"/>
              <a:t>KARAKTERISTIKA</a:t>
            </a: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1676400" y="914400"/>
          <a:ext cx="4503737" cy="373063"/>
        </p:xfrm>
        <a:graphic>
          <a:graphicData uri="http://schemas.openxmlformats.org/presentationml/2006/ole">
            <p:oleObj spid="_x0000_s18433" name="Equation" r:id="rId3" imgW="4508280" imgH="368280" progId="Equation.DSMT4">
              <p:embed/>
            </p:oleObj>
          </a:graphicData>
        </a:graphic>
      </p:graphicFrame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21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371600"/>
            <a:ext cx="6553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Parametri K1 K2 K3 određuju se metodom najmanjih kvadrata </a:t>
            </a:r>
            <a:endParaRPr lang="en-US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9050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subSp spid="_x0000_s1843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3">
                                            <p:subSp spid="_x0000_s18433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3">
                                            <p:subSp spid="_x0000_s18433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800" dirty="0" smtClean="0"/>
              <a:t>Model Vektorskog upravljanja u Matlabu Simulinku</a:t>
            </a:r>
            <a:endParaRPr lang="en-US" sz="28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65274"/>
            <a:ext cx="9144000" cy="5092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0" y="4191000"/>
            <a:ext cx="1752600" cy="2667000"/>
          </a:xfrm>
          <a:prstGeom prst="roundRect">
            <a:avLst/>
          </a:prstGeom>
          <a:noFill/>
          <a:ln w="635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38200" y="1752600"/>
            <a:ext cx="1676400" cy="2286000"/>
          </a:xfrm>
          <a:prstGeom prst="roundRect">
            <a:avLst/>
          </a:prstGeom>
          <a:noFill/>
          <a:ln w="635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667000" y="2743200"/>
            <a:ext cx="1676400" cy="2895600"/>
          </a:xfrm>
          <a:prstGeom prst="roundRect">
            <a:avLst/>
          </a:prstGeom>
          <a:noFill/>
          <a:ln w="635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257800" y="2819400"/>
            <a:ext cx="2362200" cy="3200400"/>
          </a:xfrm>
          <a:prstGeom prst="roundRect">
            <a:avLst/>
          </a:prstGeom>
          <a:noFill/>
          <a:ln w="635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410200" y="2895600"/>
            <a:ext cx="1066800" cy="2133600"/>
          </a:xfrm>
          <a:prstGeom prst="roundRect">
            <a:avLst/>
          </a:prstGeom>
          <a:noFill/>
          <a:ln w="635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400800" y="5257800"/>
            <a:ext cx="1066800" cy="609600"/>
          </a:xfrm>
          <a:prstGeom prst="roundRect">
            <a:avLst/>
          </a:prstGeom>
          <a:noFill/>
          <a:ln w="635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153400" y="2209800"/>
            <a:ext cx="685800" cy="3962400"/>
          </a:xfrm>
          <a:prstGeom prst="roundRect">
            <a:avLst/>
          </a:prstGeom>
          <a:noFill/>
          <a:ln w="635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dirty="0" smtClean="0"/>
              <a:t>6.  </a:t>
            </a:r>
            <a:r>
              <a:rPr lang="en-US" sz="2200" b="1" dirty="0" err="1" smtClean="0"/>
              <a:t>REZULTATI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MODELOVANJA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FLUKSA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MAGNEĆENJA</a:t>
            </a:r>
            <a:r>
              <a:rPr lang="en-US" sz="2200" b="1" dirty="0" smtClean="0"/>
              <a:t> I </a:t>
            </a:r>
            <a:r>
              <a:rPr lang="en-US" sz="2200" b="1" dirty="0" err="1" smtClean="0"/>
              <a:t>MODIFIKOVANOG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PRORAČUNA</a:t>
            </a:r>
            <a:r>
              <a:rPr lang="en-US" sz="2200" b="1" dirty="0" smtClean="0"/>
              <a:t>  </a:t>
            </a:r>
            <a:r>
              <a:rPr lang="en-US" sz="2200" b="1" dirty="0" err="1" smtClean="0"/>
              <a:t>VEKTORSKOG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UPRAVLJANJA</a:t>
            </a:r>
            <a:r>
              <a:rPr lang="en-US" sz="2200" b="1" dirty="0" smtClean="0"/>
              <a:t> SA  </a:t>
            </a:r>
            <a:r>
              <a:rPr lang="en-US" sz="2200" b="1" dirty="0" err="1" smtClean="0"/>
              <a:t>KOMPENZACIJOM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ZASIĆENJ</a:t>
            </a:r>
            <a:r>
              <a:rPr lang="sr-Latn-CS" sz="2200" b="1" dirty="0" smtClean="0"/>
              <a:t>A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548</Words>
  <Application>Microsoft Office PowerPoint</Application>
  <PresentationFormat>On-screen Show (4:3)</PresentationFormat>
  <Paragraphs>55</Paragraphs>
  <Slides>14</Slides>
  <Notes>0</Notes>
  <HiddenSlides>3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Equation</vt:lpstr>
      <vt:lpstr>AutoCAD Drawing</vt:lpstr>
      <vt:lpstr>Slide 1</vt:lpstr>
      <vt:lpstr>Slide 2</vt:lpstr>
      <vt:lpstr>Slide 3</vt:lpstr>
      <vt:lpstr>3. MODIFIKOVANO VEKTORSKO UPRAVLJANJE SA KOMPENZACIJOM  ZASIĆENJA </vt:lpstr>
      <vt:lpstr>5.         NAPON NAPAJANJA VEKTORSKI UPRAVLJANE ASINHRONE MAŠINE</vt:lpstr>
      <vt:lpstr>6.  NELINEARNA MAGNETSKA KARAKTERISTIKA</vt:lpstr>
      <vt:lpstr>Model Vektorskog upravljanja u Matlabu Simulinku</vt:lpstr>
      <vt:lpstr>6.  REZULTATI MODELOVANJA FLUKSA MAGNEĆENJA I MODIFIKOVANOG PRORAČUNA  VEKTORSKOG UPRAVLJANJA SA  KOMPENZACIJOM ZASIĆENJA</vt:lpstr>
      <vt:lpstr>Slide 9</vt:lpstr>
      <vt:lpstr>Slide 10</vt:lpstr>
      <vt:lpstr>Slide 11</vt:lpstr>
      <vt:lpstr>7. ZAKLJUČAK</vt:lpstr>
      <vt:lpstr>Pitanja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Brnjada Borislav</cp:lastModifiedBy>
  <cp:revision>69</cp:revision>
  <dcterms:created xsi:type="dcterms:W3CDTF">2006-08-16T00:00:00Z</dcterms:created>
  <dcterms:modified xsi:type="dcterms:W3CDTF">2013-05-16T06:54:45Z</dcterms:modified>
</cp:coreProperties>
</file>